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485" r:id="rId3"/>
    <p:sldId id="486" r:id="rId4"/>
    <p:sldId id="269" r:id="rId5"/>
    <p:sldId id="487" r:id="rId6"/>
    <p:sldId id="261" r:id="rId7"/>
    <p:sldId id="262" r:id="rId8"/>
    <p:sldId id="265" r:id="rId9"/>
    <p:sldId id="264" r:id="rId10"/>
    <p:sldId id="266" r:id="rId11"/>
    <p:sldId id="488" r:id="rId12"/>
    <p:sldId id="489" r:id="rId13"/>
    <p:sldId id="490" r:id="rId14"/>
    <p:sldId id="491" r:id="rId15"/>
    <p:sldId id="492" r:id="rId16"/>
    <p:sldId id="4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C0C02-F9F8-6447-AF3B-69082DDE3D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6C4C2-F0E4-5F46-80E8-CD16FC923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3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29F8-EBD1-E859-9452-80FDFCDE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E1B00-D746-D6C3-755C-3D9845D2D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B4298-39FD-44B0-3A13-120D25BC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9B32-EFDF-E236-BAE2-AEEC2CCD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B683B-1CC4-9BAF-0CAE-BD15F55B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6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B07F-B69C-5917-51CF-963D8141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3E8D1-AEBA-046C-B2BE-900B41E4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B689E-064A-BA88-038C-1B86BA2A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4705B-9EBE-C154-8779-C940B9ED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C136-C98F-18F4-EB66-970A889E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6F163-8E05-E3CE-C26B-34272CD2A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67119-7B71-1F68-6067-8C1A4B1E7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77E52-6E01-BF1F-BB21-CA9113B6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AAB95-C198-4EFB-15EF-4D37D581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2F515-3EF0-9ADF-5804-45BFC956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D7BE-0A3F-CA4C-46E3-FE1342E9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5397-097E-3BBA-F772-B1A1B203B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D1E5C-7FEC-C5CF-7AF6-231B41CC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30573-09FB-1500-5C32-A51C9BBD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5C0A6-165D-B318-3D87-E6C11134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0374-3017-4B79-FD6F-3D771D5A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CD0D1-7FC1-B335-9AFC-569ACD42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31A6C-F792-496F-D2D4-238AE581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496AD-2276-92F4-068C-16ABD34D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596B3-BF06-A11C-58A5-D5C1171F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1EF7-F84B-2EFB-CCF3-C3EA26BE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748C7-00A5-826B-740A-CC341A17C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5B745-3EE0-82FF-7B33-FB9CA69D4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A75D2-1341-605B-6BB7-DC9AF1A8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4B5DF-9C50-296E-E53B-550D1A89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375E4-212A-F663-D32C-9FD47B05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2777-6BBE-3AD9-4381-B2448D2A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8275-A617-822E-2921-616AC82B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28A06-BEA2-738E-0431-94E1A6623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2B690-08B7-2AB6-B90D-5DF8DC57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619BD-E161-B449-B3C1-5CE03480E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C6D8D5-16CD-4375-F007-6F9C9E5C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1F731-0C21-CB73-A665-50D88E7A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5AC19-7B96-1834-5EDD-FC9F41D7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FE39-00B8-95EE-0FD4-D8AA319B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E38C0-419F-A19E-1154-8284F042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18521-4103-B110-F766-4C407672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D8E10-FBCC-CC06-5208-F2D6D15F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4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7DEA1-AA6A-EABB-E0B3-B8EA4992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BC3F3-B63A-8641-EE30-974746EC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6992E-8C8F-AE7D-BB2D-A3C06E94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7948-571B-2119-9128-0A86C037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6786-EB1C-A3A3-725A-F397ECCED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8FDC7-29B0-EA31-6DC6-E02F4C32F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5AEE0-647D-2750-86BE-395E17E4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A9A78-0CB2-3476-5B76-DF9D26DC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6376A-8933-836D-D234-8085B58D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E4E7-7486-5EFD-A91A-C6567213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9EA80-6F12-A31C-CA8A-86C358492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8A5A1-5E2D-EEBC-EA86-0F20824D9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73789-D33D-E5B2-8209-03F593B9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7BA68-4340-E7DA-0DE0-C9A69375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653A0-BC10-BCFB-6AEC-0DE3F08D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5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F4FA0-20E3-26E2-EF10-93665CD6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75F3A-D16C-A3D7-9F81-951A0A9A2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F3148-F778-0D3D-AB74-6B3B3356B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6DA201-8030-774D-910B-6228DB413747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E629D-29A5-1A73-6896-6D0EB3357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79C3C-271A-ADDB-A3F9-876F8687C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96D293-BDD3-914A-99A6-7CA36786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1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7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May 27):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27,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533A-876A-46CA-DADC-578A5DD6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" y="640996"/>
            <a:ext cx="5471160" cy="986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62BD7-5EE7-830F-EDA9-A2CB5E29AE1D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6: Loss Function and Metrics for 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1D1C-886E-A3B3-2B54-B0774F60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9" y="6290848"/>
            <a:ext cx="3422746" cy="3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0E64C-9386-67A7-A043-BEE15094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0" y="5469968"/>
            <a:ext cx="3238225" cy="71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B573C-3883-7A5F-364A-C9B82B97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9" y="1862874"/>
            <a:ext cx="30988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95539-D8AD-3886-682E-BF9DF18E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60" y="2542102"/>
            <a:ext cx="15240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7CC17-0BB9-457A-F6EE-95EA7C03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6" y="3027988"/>
            <a:ext cx="32766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3A07-8DD6-747F-F711-9088E21B9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960" y="3719328"/>
            <a:ext cx="15494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61860-3D6C-8D0A-1665-7A293927C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9" y="4180402"/>
            <a:ext cx="3182671" cy="670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8598F-3B4D-A58B-8484-A821C0920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" y="4888834"/>
            <a:ext cx="15113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C2033-E2F0-89FE-D835-52A325A44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631" y="5162739"/>
            <a:ext cx="2073233" cy="836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73287-6351-2FBC-787C-B7030C689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1134460"/>
            <a:ext cx="1803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A094C-DFB7-7D11-2250-681D30B68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898" y="1116464"/>
            <a:ext cx="1803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B8A478-D5DE-3A59-B676-4274E7139716}"/>
              </a:ext>
            </a:extLst>
          </p:cNvPr>
          <p:cNvSpPr txBox="1"/>
          <p:nvPr/>
        </p:nvSpPr>
        <p:spPr>
          <a:xfrm>
            <a:off x="6514374" y="1734875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0D298-7A13-B99F-BD8D-505CB62626A4}"/>
              </a:ext>
            </a:extLst>
          </p:cNvPr>
          <p:cNvSpPr txBox="1"/>
          <p:nvPr/>
        </p:nvSpPr>
        <p:spPr>
          <a:xfrm>
            <a:off x="9959373" y="1694344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F48F-6C32-CBE9-C417-4C5CA5FDC3F3}"/>
              </a:ext>
            </a:extLst>
          </p:cNvPr>
          <p:cNvCxnSpPr/>
          <p:nvPr/>
        </p:nvCxnSpPr>
        <p:spPr>
          <a:xfrm>
            <a:off x="8573845" y="1430767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B744D-ED0D-47AB-7A12-9D29993F156B}"/>
              </a:ext>
            </a:extLst>
          </p:cNvPr>
          <p:cNvSpPr txBox="1"/>
          <p:nvPr/>
        </p:nvSpPr>
        <p:spPr>
          <a:xfrm>
            <a:off x="8633553" y="1496879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IOU=1.0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52E484-830B-058A-3708-8BFA7EC00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8026" y="2542102"/>
            <a:ext cx="1803400" cy="66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D81A0-FC05-1BF4-522A-188E213A60F8}"/>
              </a:ext>
            </a:extLst>
          </p:cNvPr>
          <p:cNvSpPr txBox="1"/>
          <p:nvPr/>
        </p:nvSpPr>
        <p:spPr>
          <a:xfrm>
            <a:off x="6514374" y="3142517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9C2057-BEB2-BD50-85B0-498B2A0F2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8094" y="2556651"/>
            <a:ext cx="2055295" cy="5614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B226-36BC-88ED-2252-3513AC66BE0F}"/>
              </a:ext>
            </a:extLst>
          </p:cNvPr>
          <p:cNvSpPr txBox="1"/>
          <p:nvPr/>
        </p:nvSpPr>
        <p:spPr>
          <a:xfrm>
            <a:off x="9885135" y="3091940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03449-2ABE-EE1A-0081-7A525D4C69EA}"/>
              </a:ext>
            </a:extLst>
          </p:cNvPr>
          <p:cNvCxnSpPr/>
          <p:nvPr/>
        </p:nvCxnSpPr>
        <p:spPr>
          <a:xfrm>
            <a:off x="8506537" y="2777210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1FB53A-FBDC-F07F-0093-7585B8A9E29B}"/>
              </a:ext>
            </a:extLst>
          </p:cNvPr>
          <p:cNvSpPr txBox="1"/>
          <p:nvPr/>
        </p:nvSpPr>
        <p:spPr>
          <a:xfrm>
            <a:off x="8468734" y="2822635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IOU=0.33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71721-D5C9-30C1-5742-9FB008794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682" y="3787308"/>
            <a:ext cx="1803400" cy="66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796493-EEA5-B4B2-C0CC-D60E04D5AA2C}"/>
              </a:ext>
            </a:extLst>
          </p:cNvPr>
          <p:cNvSpPr txBox="1"/>
          <p:nvPr/>
        </p:nvSpPr>
        <p:spPr>
          <a:xfrm>
            <a:off x="6498030" y="4387723"/>
            <a:ext cx="197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Ground truth mask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EE7146-2FF2-33E0-A7E8-C25B6614A9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85" y="3829620"/>
            <a:ext cx="2292949" cy="6349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67D1E2-1CD4-B625-D463-18288BA22550}"/>
              </a:ext>
            </a:extLst>
          </p:cNvPr>
          <p:cNvCxnSpPr/>
          <p:nvPr/>
        </p:nvCxnSpPr>
        <p:spPr>
          <a:xfrm>
            <a:off x="8506537" y="4014995"/>
            <a:ext cx="1054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69E1CBC-12AE-FE23-E05E-B1F022EB9D75}"/>
              </a:ext>
            </a:extLst>
          </p:cNvPr>
          <p:cNvSpPr txBox="1"/>
          <p:nvPr/>
        </p:nvSpPr>
        <p:spPr>
          <a:xfrm>
            <a:off x="8468734" y="4060420"/>
            <a:ext cx="15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IOU=0.00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B9C00-9206-E83B-493F-E0D50550D4C5}"/>
              </a:ext>
            </a:extLst>
          </p:cNvPr>
          <p:cNvSpPr txBox="1"/>
          <p:nvPr/>
        </p:nvSpPr>
        <p:spPr>
          <a:xfrm>
            <a:off x="7143856" y="603690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Intersection over Union between ground truth and predicted mask pairs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A7997-44CA-5359-2891-D1622A2732E9}"/>
              </a:ext>
            </a:extLst>
          </p:cNvPr>
          <p:cNvSpPr txBox="1"/>
          <p:nvPr/>
        </p:nvSpPr>
        <p:spPr>
          <a:xfrm>
            <a:off x="9959372" y="4407889"/>
            <a:ext cx="1654925" cy="3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158133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31B5A-F6BF-BE6C-D3EA-DFB1562E949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7: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2617D-481E-7542-CD49-7A37DF21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" y="526076"/>
            <a:ext cx="7198242" cy="303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CC93F-5849-1A6F-1ECA-13837A3A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" y="3646928"/>
            <a:ext cx="7369427" cy="3136644"/>
          </a:xfrm>
          <a:prstGeom prst="rect">
            <a:avLst/>
          </a:prstGeom>
        </p:spPr>
      </p:pic>
      <p:pic>
        <p:nvPicPr>
          <p:cNvPr id="7" name="Picture 2" descr="Clustering with Scikit with GIFs - dashee87.github.io">
            <a:extLst>
              <a:ext uri="{FF2B5EF4-FFF2-40B4-BE49-F238E27FC236}">
                <a16:creationId xmlns:a16="http://schemas.microsoft.com/office/drawing/2014/main" id="{050B68AA-CCE7-FDA9-AE70-55D4ADB2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28" y="3871428"/>
            <a:ext cx="4415337" cy="24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F10D5-35AB-67C3-16AE-3771C6383664}"/>
              </a:ext>
            </a:extLst>
          </p:cNvPr>
          <p:cNvSpPr txBox="1"/>
          <p:nvPr/>
        </p:nvSpPr>
        <p:spPr>
          <a:xfrm>
            <a:off x="9100970" y="62461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2-dimensional</a:t>
            </a:r>
          </a:p>
        </p:txBody>
      </p:sp>
      <p:pic>
        <p:nvPicPr>
          <p:cNvPr id="2050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D21A721F-B003-6B2C-ACB9-095D1E3B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66" y="995863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43148-BBB0-4FDC-3B84-1C3F0B80E3B2}"/>
              </a:ext>
            </a:extLst>
          </p:cNvPr>
          <p:cNvSpPr txBox="1"/>
          <p:nvPr/>
        </p:nvSpPr>
        <p:spPr>
          <a:xfrm>
            <a:off x="8197328" y="2499230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4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61391-17D5-27BD-99D4-2F6DAC65162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8: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DBSCAN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3F538-9D21-3C4E-CB6D-1D128771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443760"/>
            <a:ext cx="6767436" cy="301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C89DC-13A7-71D1-5447-84E888CE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4" y="3461880"/>
            <a:ext cx="6936822" cy="3088311"/>
          </a:xfrm>
          <a:prstGeom prst="rect">
            <a:avLst/>
          </a:prstGeom>
        </p:spPr>
      </p:pic>
      <p:pic>
        <p:nvPicPr>
          <p:cNvPr id="1028" name="Picture 4" descr="Density-Based Spatial Clustering of Applications with Noise (DBSCAN) -  PRIMO.ai">
            <a:extLst>
              <a:ext uri="{FF2B5EF4-FFF2-40B4-BE49-F238E27FC236}">
                <a16:creationId xmlns:a16="http://schemas.microsoft.com/office/drawing/2014/main" id="{AA7AAB33-F584-5705-2971-5DEC890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72" y="3672221"/>
            <a:ext cx="4581674" cy="28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881766D8-79AC-0402-69DD-A41FDC1D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95" y="1121641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7B0B4-FA09-2995-7DA2-811863CA8C97}"/>
              </a:ext>
            </a:extLst>
          </p:cNvPr>
          <p:cNvSpPr txBox="1"/>
          <p:nvPr/>
        </p:nvSpPr>
        <p:spPr>
          <a:xfrm>
            <a:off x="8438657" y="2625008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2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4B632D-2EBE-45A1-2B22-91F61D9B7FFB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9: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Image Segmentation Using Mean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DD43-505D-105E-A990-953E42E6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53791"/>
            <a:ext cx="7772400" cy="2775209"/>
          </a:xfrm>
          <a:prstGeom prst="rect">
            <a:avLst/>
          </a:prstGeom>
        </p:spPr>
      </p:pic>
      <p:pic>
        <p:nvPicPr>
          <p:cNvPr id="6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5AE93BF8-D541-6D42-3A38-FEE7D02A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90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5EE7F-9600-902B-78C7-C05587E98E60}"/>
              </a:ext>
            </a:extLst>
          </p:cNvPr>
          <p:cNvSpPr txBox="1"/>
          <p:nvPr/>
        </p:nvSpPr>
        <p:spPr>
          <a:xfrm>
            <a:off x="8881856" y="2743342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F8EC9-04E3-1A74-1E1F-7574EED9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3523379"/>
            <a:ext cx="7772400" cy="2820629"/>
          </a:xfrm>
          <a:prstGeom prst="rect">
            <a:avLst/>
          </a:prstGeom>
        </p:spPr>
      </p:pic>
      <p:pic>
        <p:nvPicPr>
          <p:cNvPr id="1026" name="Picture 2" descr="Mean Shift Clustering Overview">
            <a:extLst>
              <a:ext uri="{FF2B5EF4-FFF2-40B4-BE49-F238E27FC236}">
                <a16:creationId xmlns:a16="http://schemas.microsoft.com/office/drawing/2014/main" id="{C5CAEAA1-3B7A-E347-B01B-9C2BA382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62" y="3578286"/>
            <a:ext cx="3840946" cy="27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8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C5B5C-FF5E-33A6-8E57-5DBB502AAE2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10: Image Segmentation Using SoftMax Classifier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67710-F4C5-AB4E-5777-1EF188BF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2" y="532179"/>
            <a:ext cx="7772400" cy="2803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9F8B0-8C34-147B-2114-B00D57C5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2" y="3452560"/>
            <a:ext cx="7772400" cy="2826327"/>
          </a:xfrm>
          <a:prstGeom prst="rect">
            <a:avLst/>
          </a:prstGeom>
        </p:spPr>
      </p:pic>
      <p:pic>
        <p:nvPicPr>
          <p:cNvPr id="7" name="Picture 2" descr="RGB image divided into three color channels. | Download Scientific Diagram">
            <a:extLst>
              <a:ext uri="{FF2B5EF4-FFF2-40B4-BE49-F238E27FC236}">
                <a16:creationId xmlns:a16="http://schemas.microsoft.com/office/drawing/2014/main" id="{42618491-D9E0-24BB-9C1E-1E03AFF5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373" y="1239975"/>
            <a:ext cx="3103104" cy="15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38927-BD53-726F-D8D4-BFA7CBBC41B1}"/>
              </a:ext>
            </a:extLst>
          </p:cNvPr>
          <p:cNvSpPr txBox="1"/>
          <p:nvPr/>
        </p:nvSpPr>
        <p:spPr>
          <a:xfrm>
            <a:off x="8516096" y="2818646"/>
            <a:ext cx="27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>
                <a:sym typeface="Wingdings" pitchFamily="2" charset="2"/>
              </a:rPr>
              <a:t> 3D [R,G,B] vector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BBD37-1B56-03D8-3FB6-2E3285C32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2845" y="3105569"/>
            <a:ext cx="1868620" cy="21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BB11C-807F-6604-4191-DAEEF0765E90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11: Image Segmentation Using U-Net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530CF-B92A-6FB1-9446-5B441BC2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3" y="587600"/>
            <a:ext cx="5695957" cy="302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79615-02E1-1C65-3F9B-7CD85606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3" y="3786692"/>
            <a:ext cx="5521925" cy="2978683"/>
          </a:xfrm>
          <a:prstGeom prst="rect">
            <a:avLst/>
          </a:prstGeom>
        </p:spPr>
      </p:pic>
      <p:pic>
        <p:nvPicPr>
          <p:cNvPr id="3074" name="Picture 2" descr="U-Net: A Comprehensive Guide to Its Architecture and Applications - viso.ai">
            <a:extLst>
              <a:ext uri="{FF2B5EF4-FFF2-40B4-BE49-F238E27FC236}">
                <a16:creationId xmlns:a16="http://schemas.microsoft.com/office/drawing/2014/main" id="{FAEC57FE-BC93-AEB4-4FBB-C39F6D64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439" y="2795754"/>
            <a:ext cx="4488859" cy="16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5EDFD-4B5B-7933-5C59-9CFDE01FE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006" y="2747234"/>
            <a:ext cx="1100866" cy="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5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137B8-9E7E-6B64-DA52-4277BCF13013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 Module 12: Hyper-Parameter Tuning of U-Net Prototype </a:t>
            </a:r>
            <a:endParaRPr lang="en-US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090F6-60E8-2346-D729-D62592FE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1667942"/>
            <a:ext cx="5700496" cy="1833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2F1F9-27E0-A4D4-D413-30A0F98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9" y="4001444"/>
            <a:ext cx="5328287" cy="7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A7A39-4795-6C66-967D-38939154B641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Meetings) Module 4: PyTorch Dataset Class and Data Loaders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4E817-C2DC-4B24-20F9-A6E343A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533006"/>
            <a:ext cx="5195944" cy="1196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0EA7-054E-D186-1919-F726A598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" y="1873165"/>
            <a:ext cx="3528234" cy="219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2238C-A266-EDBE-DDF3-7FB8B7E9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4740408"/>
            <a:ext cx="4152422" cy="1196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9944-2D05-34DC-021F-0A845298E7A4}"/>
              </a:ext>
            </a:extLst>
          </p:cNvPr>
          <p:cNvSpPr txBox="1"/>
          <p:nvPr/>
        </p:nvSpPr>
        <p:spPr>
          <a:xfrm>
            <a:off x="924853" y="5942252"/>
            <a:ext cx="26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processing of PANDA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BC1D-ACCF-5FAE-A3AA-CF80A2FEFE8C}"/>
              </a:ext>
            </a:extLst>
          </p:cNvPr>
          <p:cNvSpPr txBox="1"/>
          <p:nvPr/>
        </p:nvSpPr>
        <p:spPr>
          <a:xfrm>
            <a:off x="1027844" y="4111012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Custom dataset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6F3A1-14E2-8088-054C-72621EA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76" y="641424"/>
            <a:ext cx="3753898" cy="1088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C509A8-CA60-1D43-448C-28E3A07C753C}"/>
              </a:ext>
            </a:extLst>
          </p:cNvPr>
          <p:cNvSpPr txBox="1"/>
          <p:nvPr/>
        </p:nvSpPr>
        <p:spPr>
          <a:xfrm>
            <a:off x="5368006" y="1665222"/>
            <a:ext cx="421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 class iterates over image tiles, tuple contains image file and tile coordinates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BB4F-06B6-3250-5314-D437F11BC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84" y="728403"/>
            <a:ext cx="2100326" cy="2464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A23B8-5414-0C6F-33F0-57F2708F5D12}"/>
              </a:ext>
            </a:extLst>
          </p:cNvPr>
          <p:cNvSpPr txBox="1"/>
          <p:nvPr/>
        </p:nvSpPr>
        <p:spPr>
          <a:xfrm>
            <a:off x="10282369" y="3192685"/>
            <a:ext cx="1280748" cy="34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Example tile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4DC42-A8EE-6117-7123-1E0A9158F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82" y="5432898"/>
            <a:ext cx="3177027" cy="46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E2D4A-10C6-01F3-054F-89C23297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109" y="2413716"/>
            <a:ext cx="3906496" cy="28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523</Words>
  <Application>Microsoft Macintosh PowerPoint</Application>
  <PresentationFormat>Widescreen</PresentationFormat>
  <Paragraphs>75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Inter</vt:lpstr>
      <vt:lpstr>Times New Roman</vt:lpstr>
      <vt:lpstr>Wingdings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19</cp:revision>
  <dcterms:created xsi:type="dcterms:W3CDTF">2025-05-20T19:51:32Z</dcterms:created>
  <dcterms:modified xsi:type="dcterms:W3CDTF">2025-05-27T20:28:26Z</dcterms:modified>
</cp:coreProperties>
</file>